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391" r:id="rId2"/>
    <p:sldId id="528" r:id="rId3"/>
    <p:sldId id="557" r:id="rId4"/>
    <p:sldId id="529" r:id="rId5"/>
    <p:sldId id="530" r:id="rId6"/>
    <p:sldId id="558" r:id="rId7"/>
    <p:sldId id="532" r:id="rId8"/>
    <p:sldId id="563" r:id="rId9"/>
    <p:sldId id="566" r:id="rId10"/>
    <p:sldId id="576" r:id="rId11"/>
    <p:sldId id="580" r:id="rId12"/>
    <p:sldId id="536" r:id="rId13"/>
  </p:sldIdLst>
  <p:sldSz cx="9144000" cy="6858000" type="screen4x3"/>
  <p:notesSz cx="6797675" cy="9928225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5151"/>
    <a:srgbClr val="991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29" autoAdjust="0"/>
    <p:restoredTop sz="93742" autoAdjust="0"/>
  </p:normalViewPr>
  <p:slideViewPr>
    <p:cSldViewPr>
      <p:cViewPr varScale="1">
        <p:scale>
          <a:sx n="122" d="100"/>
          <a:sy n="122" d="100"/>
        </p:scale>
        <p:origin x="1552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9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altLang="nl-NL"/>
              <a:t>© De Fiscount Adviesgroep B.V.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473B13A3-D5FF-4519-93F8-2442A54AED0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2604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noProof="0"/>
              <a:t>Klik om de opmaakprofielen van de modeltekst te bewerken</a:t>
            </a:r>
          </a:p>
          <a:p>
            <a:pPr lvl="1"/>
            <a:r>
              <a:rPr lang="nl-NL" altLang="nl-NL" noProof="0"/>
              <a:t>Tweede niveau</a:t>
            </a:r>
          </a:p>
          <a:p>
            <a:pPr lvl="2"/>
            <a:r>
              <a:rPr lang="nl-NL" altLang="nl-NL" noProof="0"/>
              <a:t>Derde niveau</a:t>
            </a:r>
          </a:p>
          <a:p>
            <a:pPr lvl="3"/>
            <a:r>
              <a:rPr lang="nl-NL" altLang="nl-NL" noProof="0"/>
              <a:t>Vierde niveau</a:t>
            </a:r>
          </a:p>
          <a:p>
            <a:pPr lvl="4"/>
            <a:r>
              <a:rPr lang="nl-NL" altLang="nl-NL" noProof="0"/>
              <a:t>Vijfde niveau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altLang="nl-NL"/>
              <a:t>© De Fiscount Adviesgroep B.V.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7F63220-DE95-424B-829A-5576790EA03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730314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© De Fiscount Adviesgroep B.V.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7975BB-F612-4731-B682-C668C54979DC}" type="slidenum">
              <a:rPr lang="nl-NL" smtClean="0"/>
              <a:pPr>
                <a:defRPr/>
              </a:pPr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758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61048"/>
            <a:ext cx="6400800" cy="1752600"/>
          </a:xfrm>
        </p:spPr>
        <p:txBody>
          <a:bodyPr/>
          <a:lstStyle>
            <a:lvl1pPr marL="0" indent="0">
              <a:buFontTx/>
              <a:buNone/>
              <a:defRPr sz="39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altLang="nl-NL" noProof="0" dirty="0"/>
              <a:t>Klik om het opmaakprofiel van de modelondertitel te bewerken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234363" y="6308725"/>
            <a:ext cx="801687" cy="412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9C55B817-5B04-468B-BAAF-75FDEADAA33A}" type="slidenum">
              <a:rPr lang="nl-NL" altLang="nl-NL"/>
              <a:pPr/>
              <a:t>‹nr.›</a:t>
            </a:fld>
            <a:endParaRPr lang="nl-NL" altLang="nl-NL"/>
          </a:p>
        </p:txBody>
      </p:sp>
      <p:pic>
        <p:nvPicPr>
          <p:cNvPr id="7" name="Afbeelding 6" descr="logo in ppt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860" y="1056042"/>
            <a:ext cx="2746248" cy="682752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556792"/>
            <a:ext cx="2949575" cy="13681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51920" y="1556792"/>
            <a:ext cx="4665018" cy="43042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11560" y="2924944"/>
            <a:ext cx="2949575" cy="294749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61338" y="6308725"/>
            <a:ext cx="874712" cy="412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C4F4D34-AA3C-4B11-8F51-83BD7FCF7EE0}" type="slidenum">
              <a:rPr lang="nl-NL" altLang="nl-NL"/>
              <a:pPr/>
              <a:t>‹nr.›</a:t>
            </a:fld>
            <a:endParaRPr lang="nl-NL" altLang="nl-NL" dirty="0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61338" y="6308725"/>
            <a:ext cx="874712" cy="412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0E09D51C-A095-445A-B638-6BC593457872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86550" y="773113"/>
            <a:ext cx="2000250" cy="5895975"/>
          </a:xfrm>
        </p:spPr>
        <p:txBody>
          <a:bodyPr vert="eaVert"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4213" y="773113"/>
            <a:ext cx="5849937" cy="5895975"/>
          </a:xfrm>
        </p:spPr>
        <p:txBody>
          <a:bodyPr vert="eaVert"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61338" y="6308725"/>
            <a:ext cx="874712" cy="412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940F1D9-2423-4C1E-87BD-093BD098C201}" type="slidenum">
              <a:rPr lang="nl-NL" altLang="nl-NL"/>
              <a:pPr/>
              <a:t>‹nr.›</a:t>
            </a:fld>
            <a:endParaRPr lang="nl-NL" altLang="nl-NL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+ objec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11560" y="620688"/>
            <a:ext cx="7992888" cy="936104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2276872"/>
            <a:ext cx="8002587" cy="4248200"/>
          </a:xfrm>
        </p:spPr>
        <p:txBody>
          <a:bodyPr/>
          <a:lstStyle>
            <a:lvl1pPr>
              <a:defRPr sz="2800">
                <a:solidFill>
                  <a:srgbClr val="515151"/>
                </a:solidFill>
              </a:defRPr>
            </a:lvl1pPr>
            <a:lvl2pPr>
              <a:defRPr sz="2400">
                <a:solidFill>
                  <a:srgbClr val="515151"/>
                </a:solidFill>
              </a:defRPr>
            </a:lvl2pPr>
            <a:lvl3pPr>
              <a:defRPr sz="2200">
                <a:solidFill>
                  <a:srgbClr val="515151"/>
                </a:solidFill>
              </a:defRPr>
            </a:lvl3pPr>
            <a:lvl4pPr>
              <a:defRPr sz="2000">
                <a:solidFill>
                  <a:srgbClr val="515151"/>
                </a:solidFill>
              </a:defRPr>
            </a:lvl4pPr>
            <a:lvl5pPr>
              <a:defRPr sz="1800">
                <a:solidFill>
                  <a:srgbClr val="515151"/>
                </a:solidFill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00392" y="6184602"/>
            <a:ext cx="802704" cy="412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3D780C33-38A6-451E-BCED-AB25FFCEBC88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11560" y="620689"/>
            <a:ext cx="7905378" cy="936104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11560" y="1340768"/>
            <a:ext cx="7902202" cy="660251"/>
          </a:xfrm>
        </p:spPr>
        <p:txBody>
          <a:bodyPr anchor="b"/>
          <a:lstStyle>
            <a:lvl1pPr marL="0" indent="0">
              <a:buNone/>
              <a:defRPr sz="3000" b="1">
                <a:latin typeface="Arial M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1560" y="2552724"/>
            <a:ext cx="7902202" cy="3684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028384" y="6184602"/>
            <a:ext cx="863650" cy="412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3D780C33-38A6-451E-BCED-AB25FFCEBC88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61338" y="6308725"/>
            <a:ext cx="874712" cy="412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E4BB196E-5DE6-4E64-9108-69D94F3766F1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684213" y="2143125"/>
            <a:ext cx="3924300" cy="4525963"/>
          </a:xfrm>
        </p:spPr>
        <p:txBody>
          <a:bodyPr/>
          <a:lstStyle/>
          <a:p>
            <a:pPr lvl="0"/>
            <a:r>
              <a:rPr lang="nl-NL" dirty="0"/>
              <a:t>Klik om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760913" y="2143125"/>
            <a:ext cx="3925887" cy="4525963"/>
          </a:xfrm>
        </p:spPr>
        <p:txBody>
          <a:bodyPr/>
          <a:lstStyle/>
          <a:p>
            <a:pPr lvl="0"/>
            <a:r>
              <a:rPr lang="nl-NL" dirty="0"/>
              <a:t>Klik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61338" y="6308725"/>
            <a:ext cx="874712" cy="412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9435EA7-CAA9-4C55-96A5-385D0862363D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620688"/>
            <a:ext cx="7886700" cy="1070000"/>
          </a:xfrm>
        </p:spPr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3000" b="1">
                <a:latin typeface="Arial M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dirty="0"/>
              <a:t>Klik om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dirty="0"/>
              <a:t>Klik om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61338" y="6308725"/>
            <a:ext cx="874712" cy="412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3D780C33-38A6-451E-BCED-AB25FFCEBC8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17966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61338" y="6308725"/>
            <a:ext cx="874712" cy="412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E661C9E8-5C5A-4821-A8A2-379BFC801736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61338" y="6308725"/>
            <a:ext cx="874712" cy="412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04B59FF-6F35-4115-839E-1412CA27E5A0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1556792"/>
            <a:ext cx="2877567" cy="121289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51920" y="1556792"/>
            <a:ext cx="4665018" cy="430425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83568" y="2780928"/>
            <a:ext cx="2877567" cy="303305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61338" y="6308725"/>
            <a:ext cx="874712" cy="412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5FE4EFB-BA8C-486B-98BD-CC27E47660B2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73869" y="629816"/>
            <a:ext cx="80025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Titel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3568" y="2276872"/>
            <a:ext cx="8002587" cy="42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Klik om de opmaakprofielen van de </a:t>
            </a:r>
            <a:r>
              <a:rPr lang="nl-NL" altLang="nl-NL" dirty="0" err="1"/>
              <a:t>modeltekst</a:t>
            </a:r>
            <a:r>
              <a:rPr lang="nl-NL" altLang="nl-NL" dirty="0"/>
              <a:t> te bewerken</a:t>
            </a:r>
          </a:p>
          <a:p>
            <a:pPr lvl="1"/>
            <a:r>
              <a:rPr lang="nl-NL" altLang="nl-NL" dirty="0"/>
              <a:t>Tweede niveau</a:t>
            </a:r>
          </a:p>
          <a:p>
            <a:pPr lvl="2"/>
            <a:r>
              <a:rPr lang="nl-NL" altLang="nl-NL" dirty="0"/>
              <a:t>Derde niveau</a:t>
            </a:r>
          </a:p>
          <a:p>
            <a:pPr lvl="3"/>
            <a:r>
              <a:rPr lang="nl-NL" altLang="nl-NL" dirty="0"/>
              <a:t>Vierde niveau</a:t>
            </a:r>
          </a:p>
          <a:p>
            <a:pPr lvl="4"/>
            <a:r>
              <a:rPr lang="nl-NL" altLang="nl-NL" dirty="0"/>
              <a:t>Vijfde niveau</a:t>
            </a:r>
          </a:p>
        </p:txBody>
      </p:sp>
      <p:pic>
        <p:nvPicPr>
          <p:cNvPr id="9" name="Afbeelding 8" descr="logo in ppt klein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237312"/>
            <a:ext cx="1554480" cy="387096"/>
          </a:xfrm>
          <a:prstGeom prst="rect">
            <a:avLst/>
          </a:prstGeom>
        </p:spPr>
      </p:pic>
      <p:sp>
        <p:nvSpPr>
          <p:cNvPr id="3" name="Tijdelijke aanduiding voor dianummer 2"/>
          <p:cNvSpPr>
            <a:spLocks noGrp="1"/>
          </p:cNvSpPr>
          <p:nvPr>
            <p:ph type="sldNum" sz="quarter" idx="4"/>
          </p:nvPr>
        </p:nvSpPr>
        <p:spPr>
          <a:xfrm>
            <a:off x="6614864" y="62373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99121E"/>
                </a:solidFill>
                <a:latin typeface="Arial MT"/>
              </a:defRPr>
            </a:lvl1pPr>
          </a:lstStyle>
          <a:p>
            <a:fld id="{E93D091B-BDDF-4673-AA79-1E1875F8E71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5" r:id="rId3"/>
    <p:sldLayoutId id="2147483723" r:id="rId4"/>
    <p:sldLayoutId id="2147483724" r:id="rId5"/>
    <p:sldLayoutId id="2147483734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99121E"/>
          </a:solidFill>
          <a:latin typeface="Arial M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har char="•"/>
        <a:defRPr sz="2800" kern="1200">
          <a:solidFill>
            <a:srgbClr val="51515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har char="–"/>
        <a:defRPr sz="2400" kern="1200">
          <a:solidFill>
            <a:srgbClr val="51515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har char="•"/>
        <a:defRPr sz="2200" kern="1200">
          <a:solidFill>
            <a:srgbClr val="51515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ts val="300"/>
        </a:spcBef>
        <a:spcAft>
          <a:spcPct val="0"/>
        </a:spcAft>
        <a:buChar char="–"/>
        <a:defRPr sz="2000" kern="1200">
          <a:solidFill>
            <a:srgbClr val="51515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ts val="300"/>
        </a:spcBef>
        <a:spcAft>
          <a:spcPct val="0"/>
        </a:spcAft>
        <a:buChar char="»"/>
        <a:defRPr sz="1800" kern="1200">
          <a:solidFill>
            <a:srgbClr val="51515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Ondertitel 2"/>
          <p:cNvSpPr>
            <a:spLocks noGrp="1"/>
          </p:cNvSpPr>
          <p:nvPr>
            <p:ph type="subTitle" idx="1"/>
          </p:nvPr>
        </p:nvSpPr>
        <p:spPr>
          <a:xfrm>
            <a:off x="179512" y="5085184"/>
            <a:ext cx="6400800" cy="576064"/>
          </a:xfrm>
        </p:spPr>
        <p:txBody>
          <a:bodyPr/>
          <a:lstStyle/>
          <a:p>
            <a:r>
              <a:rPr lang="nl-NL" sz="2400" dirty="0"/>
              <a:t>6 december 2016</a:t>
            </a:r>
          </a:p>
          <a:p>
            <a:r>
              <a:rPr lang="nl-NL" sz="2400" dirty="0"/>
              <a:t>mr. Edwald de Voogd van der Straten</a:t>
            </a: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5B817-5B04-468B-BAAF-75FDEADAA33A}" type="slidenum">
              <a:rPr lang="nl-NL" altLang="nl-NL" smtClean="0"/>
              <a:pPr/>
              <a:t>1</a:t>
            </a:fld>
            <a:endParaRPr lang="nl-NL" altLang="nl-NL"/>
          </a:p>
        </p:txBody>
      </p:sp>
      <p:sp>
        <p:nvSpPr>
          <p:cNvPr id="3" name="Tekstvak 2"/>
          <p:cNvSpPr txBox="1"/>
          <p:nvPr/>
        </p:nvSpPr>
        <p:spPr>
          <a:xfrm>
            <a:off x="179512" y="3861048"/>
            <a:ext cx="66247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chemeClr val="bg1"/>
                </a:solidFill>
              </a:rPr>
              <a:t>Afwikkeling eigen beheer pensioen DGA</a:t>
            </a:r>
          </a:p>
        </p:txBody>
      </p:sp>
    </p:spTree>
  </p:cSld>
  <p:clrMapOvr>
    <a:masterClrMapping/>
  </p:clrMapOvr>
  <p:transition spd="med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Afwikkeling eigen beheer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Positie partner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Instemming partner met afkoop of omzetten in ODV is een vereiste.</a:t>
            </a:r>
          </a:p>
          <a:p>
            <a:r>
              <a:rPr lang="nl-NL" dirty="0"/>
              <a:t>Artikel 38n lid 4 Wet LB =&gt; (ex)-partner(s) moeten schriftelijk instemmen met de afkoop of omzetting in ODV.</a:t>
            </a:r>
          </a:p>
          <a:p>
            <a:r>
              <a:rPr lang="nl-NL" dirty="0"/>
              <a:t>Passende compensatie </a:t>
            </a:r>
            <a:r>
              <a:rPr lang="nl-NL" dirty="0">
                <a:sym typeface="Wingdings" panose="05000000000000000000" pitchFamily="2" charset="2"/>
              </a:rPr>
              <a:t>&lt;=&gt; schenking?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A3FA883C-51A0-4E99-B971-6F776D541B08}" type="slidenum">
              <a:rPr lang="nl-NL" altLang="nl-NL" smtClean="0"/>
              <a:pPr/>
              <a:t>10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37801668"/>
      </p:ext>
    </p:extLst>
  </p:cSld>
  <p:clrMapOvr>
    <a:masterClrMapping/>
  </p:clrMapOvr>
  <p:transition spd="med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Afwikkeling eigen beheer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>
          <a:xfrm>
            <a:off x="558007" y="1406688"/>
            <a:ext cx="7902202" cy="660251"/>
          </a:xfrm>
        </p:spPr>
        <p:txBody>
          <a:bodyPr/>
          <a:lstStyle/>
          <a:p>
            <a:r>
              <a:rPr lang="nl-NL" dirty="0"/>
              <a:t>Welke mogelijkheden resteren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Hoe ziet de toekomstige pensioenopbouw van de DGA eruit:</a:t>
            </a:r>
          </a:p>
          <a:p>
            <a:r>
              <a:rPr lang="nl-NL" dirty="0"/>
              <a:t>Pensioenverzekering.</a:t>
            </a:r>
          </a:p>
          <a:p>
            <a:r>
              <a:rPr lang="nl-NL" dirty="0"/>
              <a:t>Lijfrente =&gt; verzekerd/ bancair.</a:t>
            </a:r>
          </a:p>
          <a:p>
            <a:r>
              <a:rPr lang="nl-NL" dirty="0"/>
              <a:t>Vermogensbeheer.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A3FA883C-51A0-4E99-B971-6F776D541B08}" type="slidenum">
              <a:rPr lang="nl-NL" altLang="nl-NL" smtClean="0"/>
              <a:pPr/>
              <a:t>11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16026141"/>
      </p:ext>
    </p:extLst>
  </p:cSld>
  <p:clrMapOvr>
    <a:masterClrMapping/>
  </p:clrMapOvr>
  <p:transition spd="med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Afwikkeling eigen beheer  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Behoud het overzicht ……… 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181" y="3357540"/>
            <a:ext cx="3684588" cy="2074906"/>
          </a:xfrm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A3FA883C-51A0-4E99-B971-6F776D541B08}" type="slidenum">
              <a:rPr lang="nl-NL" altLang="nl-NL" smtClean="0"/>
              <a:pPr/>
              <a:t>12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85468601"/>
      </p:ext>
    </p:extLst>
  </p:cSld>
  <p:clrMapOvr>
    <a:masterClrMapping/>
  </p:clrMapOvr>
  <p:transition spd="med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Afwikkeling eigen beheer 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Inleiding wetsvoorstel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Ingangsdatum 1 januari 2017.</a:t>
            </a:r>
          </a:p>
          <a:p>
            <a:r>
              <a:rPr lang="nl-NL" dirty="0"/>
              <a:t>Vanaf die datum =&gt; geen nieuwe aanspraken meer in eigen beheer.</a:t>
            </a:r>
          </a:p>
          <a:p>
            <a:r>
              <a:rPr lang="nl-NL" dirty="0"/>
              <a:t>Bestaande aanspraken keuze uit het volgende:</a:t>
            </a:r>
          </a:p>
          <a:p>
            <a:pPr marL="0" indent="0">
              <a:buNone/>
            </a:pPr>
            <a:r>
              <a:rPr lang="nl-NL" dirty="0"/>
              <a:t>    - afkoop.</a:t>
            </a:r>
          </a:p>
          <a:p>
            <a:pPr marL="0" indent="0">
              <a:buNone/>
            </a:pPr>
            <a:r>
              <a:rPr lang="nl-NL" dirty="0"/>
              <a:t>    - omzetten in </a:t>
            </a:r>
            <a:r>
              <a:rPr lang="nl-NL" dirty="0" err="1"/>
              <a:t>oudedagsverplichting</a:t>
            </a:r>
            <a:r>
              <a:rPr lang="nl-NL" dirty="0"/>
              <a:t> (ODV).</a:t>
            </a:r>
          </a:p>
          <a:p>
            <a:pPr marL="0" indent="0">
              <a:buNone/>
            </a:pPr>
            <a:r>
              <a:rPr lang="nl-NL" dirty="0"/>
              <a:t>    - etiket pensioen blijft.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A3FA883C-51A0-4E99-B971-6F776D541B08}" type="slidenum">
              <a:rPr lang="nl-NL" altLang="nl-NL" smtClean="0"/>
              <a:pPr/>
              <a:t>2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6298519"/>
      </p:ext>
    </p:extLst>
  </p:cSld>
  <p:clrMapOvr>
    <a:masterClrMapping/>
  </p:clrMapOvr>
  <p:transition spd="med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Afwikkeling eigen beheer 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Inleiding wetsvoorstel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Overgangsperiode duurt drie jaar (2017, 2018 en 2019).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Keuze alleen voor de </a:t>
            </a:r>
            <a:r>
              <a:rPr lang="nl-NL" u="sng" dirty="0"/>
              <a:t>gehele</a:t>
            </a:r>
            <a:r>
              <a:rPr lang="nl-NL" dirty="0"/>
              <a:t> aanspraak!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Actiepunten 2016 (uiterlijk 31 maart 2017):</a:t>
            </a:r>
          </a:p>
          <a:p>
            <a:r>
              <a:rPr lang="nl-NL" dirty="0"/>
              <a:t>Aanspraak (alsnog) premievrij maken.</a:t>
            </a:r>
          </a:p>
          <a:p>
            <a:r>
              <a:rPr lang="nl-NL" dirty="0"/>
              <a:t>Extern  verzekerde kapitalen.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A3FA883C-51A0-4E99-B971-6F776D541B08}" type="slidenum">
              <a:rPr lang="nl-NL" altLang="nl-NL" smtClean="0"/>
              <a:pPr/>
              <a:t>3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07047133"/>
      </p:ext>
    </p:extLst>
  </p:cSld>
  <p:clrMapOvr>
    <a:masterClrMapping/>
  </p:clrMapOvr>
  <p:transition spd="med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Afwikkeling eigen beheer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Afkoop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Afkoopsom is fiscale waarde voorziening.</a:t>
            </a:r>
          </a:p>
          <a:p>
            <a:r>
              <a:rPr lang="nl-NL" dirty="0"/>
              <a:t>Fiscale voorziening 2015 uitgangspunt korting.</a:t>
            </a:r>
          </a:p>
          <a:p>
            <a:r>
              <a:rPr lang="nl-NL" dirty="0"/>
              <a:t>Belastingvoordeel:</a:t>
            </a:r>
          </a:p>
          <a:p>
            <a:pPr marL="0" indent="0">
              <a:buNone/>
            </a:pPr>
            <a:r>
              <a:rPr lang="nl-NL" sz="2400" dirty="0"/>
              <a:t>    - korting 2017(34,5%), 2018 (25%) en 2019 (19,5%)</a:t>
            </a:r>
          </a:p>
          <a:p>
            <a:pPr marL="0" indent="0">
              <a:buNone/>
            </a:pPr>
            <a:r>
              <a:rPr lang="nl-NL" sz="2400" dirty="0"/>
              <a:t>    - geen revisierente </a:t>
            </a:r>
          </a:p>
          <a:p>
            <a:r>
              <a:rPr lang="nl-NL" dirty="0"/>
              <a:t>Bij een afkoopsom van € 300.000 verschuldigde belasting circa € 100.000.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A3FA883C-51A0-4E99-B971-6F776D541B08}" type="slidenum">
              <a:rPr lang="nl-NL" altLang="nl-NL" smtClean="0"/>
              <a:pPr/>
              <a:t>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50723267"/>
      </p:ext>
    </p:extLst>
  </p:cSld>
  <p:clrMapOvr>
    <a:masterClrMapping/>
  </p:clrMapOvr>
  <p:transition spd="med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Afwikkeling eigen beheer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Afkoop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Welke afwegingen spelen bij de vraag of afkoop zinvol is?</a:t>
            </a:r>
          </a:p>
          <a:p>
            <a:r>
              <a:rPr lang="nl-NL" dirty="0"/>
              <a:t>BV moet LB inhouden en afdragen.</a:t>
            </a:r>
          </a:p>
          <a:p>
            <a:pPr marL="0" indent="0">
              <a:buNone/>
            </a:pPr>
            <a:r>
              <a:rPr lang="nl-NL" dirty="0"/>
              <a:t>   - continuïteit onderneming.</a:t>
            </a:r>
          </a:p>
          <a:p>
            <a:pPr marL="0" indent="0">
              <a:buNone/>
            </a:pPr>
            <a:r>
              <a:rPr lang="nl-NL" dirty="0"/>
              <a:t>   - geen betalingsregeling mogelijk.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A3FA883C-51A0-4E99-B971-6F776D541B08}" type="slidenum">
              <a:rPr lang="nl-NL" altLang="nl-NL" smtClean="0"/>
              <a:pPr/>
              <a:t>5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7718872"/>
      </p:ext>
    </p:extLst>
  </p:cSld>
  <p:clrMapOvr>
    <a:masterClrMapping/>
  </p:clrMapOvr>
  <p:transition spd="med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Afwikkeling eigen beheer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Afkoop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Welke afwegingen spelen bij de vraag of afkoop zinvol is?</a:t>
            </a:r>
          </a:p>
          <a:p>
            <a:r>
              <a:rPr lang="nl-NL" dirty="0"/>
              <a:t>Let op toeslagen.</a:t>
            </a:r>
          </a:p>
          <a:p>
            <a:r>
              <a:rPr lang="nl-NL" dirty="0"/>
              <a:t>Afkoop is box 1-inkomen =&gt; middelen.</a:t>
            </a:r>
          </a:p>
          <a:p>
            <a:r>
              <a:rPr lang="nl-NL" dirty="0"/>
              <a:t>Toekomstig tarief uitkeringen.</a:t>
            </a:r>
          </a:p>
          <a:p>
            <a:r>
              <a:rPr lang="nl-NL" dirty="0"/>
              <a:t>Gecombineerd tarief dividend ca. 40%.</a:t>
            </a:r>
          </a:p>
          <a:p>
            <a:r>
              <a:rPr lang="nl-NL" dirty="0"/>
              <a:t>Tariefstructuur in box 3.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A3FA883C-51A0-4E99-B971-6F776D541B08}" type="slidenum">
              <a:rPr lang="nl-NL" altLang="nl-NL" smtClean="0"/>
              <a:pPr/>
              <a:t>6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09972470"/>
      </p:ext>
    </p:extLst>
  </p:cSld>
  <p:clrMapOvr>
    <a:masterClrMapping/>
  </p:clrMapOvr>
  <p:transition spd="med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Afwikkeling eigen beheer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ODV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Fiscale voorziening =&gt; ODV.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Jaarlijks </a:t>
            </a:r>
            <a:r>
              <a:rPr lang="nl-NL" dirty="0" err="1"/>
              <a:t>oprenten</a:t>
            </a:r>
            <a:r>
              <a:rPr lang="nl-NL" dirty="0"/>
              <a:t> met ……. U-rendement?!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A3FA883C-51A0-4E99-B971-6F776D541B08}" type="slidenum">
              <a:rPr lang="nl-NL" altLang="nl-NL" smtClean="0"/>
              <a:pPr/>
              <a:t>7</a:t>
            </a:fld>
            <a:endParaRPr lang="nl-NL" altLang="nl-NL"/>
          </a:p>
        </p:txBody>
      </p:sp>
      <p:pic>
        <p:nvPicPr>
          <p:cNvPr id="7" name="Afbeelding 6" descr="Winterwonderland in de pretparkwereld - Pretparken.b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4586" y="2309127"/>
            <a:ext cx="2808312" cy="1845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620230"/>
      </p:ext>
    </p:extLst>
  </p:cSld>
  <p:clrMapOvr>
    <a:masterClrMapping/>
  </p:clrMapOvr>
  <p:transition spd="med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Afwikkeling eigen beheer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ODV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Uitkeringen worden gedaan door de bv:</a:t>
            </a:r>
          </a:p>
          <a:p>
            <a:pPr marL="0" indent="0">
              <a:buNone/>
            </a:pPr>
            <a:r>
              <a:rPr lang="nl-NL" dirty="0"/>
              <a:t>    - </a:t>
            </a:r>
            <a:r>
              <a:rPr lang="nl-NL" sz="2400" dirty="0"/>
              <a:t>dan lineair in 20 jaar.</a:t>
            </a:r>
          </a:p>
          <a:p>
            <a:pPr marL="0" indent="0">
              <a:buNone/>
            </a:pPr>
            <a:r>
              <a:rPr lang="nl-NL" sz="2400" dirty="0"/>
              <a:t>     - op z’n vroegst ingaan 5 jaar voor AOW-leeftijd. Dit   </a:t>
            </a:r>
          </a:p>
          <a:p>
            <a:pPr marL="0" indent="0">
              <a:buNone/>
            </a:pPr>
            <a:r>
              <a:rPr lang="nl-NL" sz="2400" dirty="0"/>
              <a:t>       verlengt wel de uitkeringsduur.</a:t>
            </a:r>
          </a:p>
          <a:p>
            <a:pPr marL="0" indent="0">
              <a:buNone/>
            </a:pPr>
            <a:r>
              <a:rPr lang="nl-NL" sz="2400" dirty="0"/>
              <a:t>     - na overlijden =&gt; erfgenamen. </a:t>
            </a:r>
          </a:p>
          <a:p>
            <a:r>
              <a:rPr lang="nl-NL" dirty="0"/>
              <a:t>Uitkeringen worden gedaan door een verzekeraar of bank:</a:t>
            </a:r>
          </a:p>
          <a:p>
            <a:pPr marL="0" indent="0">
              <a:buNone/>
            </a:pPr>
            <a:r>
              <a:rPr lang="nl-NL" dirty="0"/>
              <a:t>    - </a:t>
            </a:r>
            <a:r>
              <a:rPr lang="nl-NL" sz="2400" dirty="0"/>
              <a:t>dan aansluiten bij art. 3.125 of 3.126a Wet IB 2001.</a:t>
            </a:r>
          </a:p>
          <a:p>
            <a:pPr marL="0" indent="0">
              <a:buNone/>
            </a:pPr>
            <a:r>
              <a:rPr lang="nl-NL" dirty="0"/>
              <a:t>    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A3FA883C-51A0-4E99-B971-6F776D541B08}" type="slidenum">
              <a:rPr lang="nl-NL" altLang="nl-NL" smtClean="0"/>
              <a:pPr/>
              <a:t>8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30810626"/>
      </p:ext>
    </p:extLst>
  </p:cSld>
  <p:clrMapOvr>
    <a:masterClrMapping/>
  </p:clrMapOvr>
  <p:transition spd="med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Afwikkeling eigen beheer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Aanspraken blijven pensioen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Indien niet wordt gekozen voor afkoop of ODV.</a:t>
            </a:r>
          </a:p>
          <a:p>
            <a:r>
              <a:rPr lang="nl-NL" dirty="0"/>
              <a:t>Pensioenetiket blijft van toepassing:</a:t>
            </a:r>
          </a:p>
          <a:p>
            <a:pPr marL="0" indent="0">
              <a:buNone/>
            </a:pPr>
            <a:r>
              <a:rPr lang="nl-NL" dirty="0"/>
              <a:t>    - jaarlijkse actuariële waardering blijft nodig.</a:t>
            </a:r>
          </a:p>
          <a:p>
            <a:pPr marL="0" indent="0">
              <a:buNone/>
            </a:pPr>
            <a:r>
              <a:rPr lang="nl-NL" dirty="0"/>
              <a:t>    - verschil fiscaal commercieel blijft in stand.</a:t>
            </a:r>
          </a:p>
          <a:p>
            <a:pPr marL="0" indent="0">
              <a:buNone/>
            </a:pPr>
            <a:r>
              <a:rPr lang="nl-NL" dirty="0"/>
              <a:t>    - dividendklem is niet verdwenen.</a:t>
            </a:r>
          </a:p>
          <a:p>
            <a:pPr marL="0" indent="0">
              <a:buNone/>
            </a:pPr>
            <a:r>
              <a:rPr lang="nl-NL" dirty="0"/>
              <a:t>    - indexatie premievrije aanspraak …. ?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fld id="{A3FA883C-51A0-4E99-B971-6F776D541B08}" type="slidenum">
              <a:rPr lang="nl-NL" altLang="nl-NL" smtClean="0"/>
              <a:pPr/>
              <a:t>9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04418308"/>
      </p:ext>
    </p:extLst>
  </p:cSld>
  <p:clrMapOvr>
    <a:masterClrMapping/>
  </p:clrMapOvr>
  <p:transition spd="med">
    <p:push/>
  </p:transition>
</p:sld>
</file>

<file path=ppt/theme/theme1.xml><?xml version="1.0" encoding="utf-8"?>
<a:theme xmlns:a="http://schemas.openxmlformats.org/drawingml/2006/main" name="Aangepast ontwerp1">
  <a:themeElements>
    <a:clrScheme name="Aangepast 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angepast 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angepast 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10664</TotalTime>
  <Words>459</Words>
  <Application>Microsoft Macintosh PowerPoint</Application>
  <PresentationFormat>Diavoorstelling (4:3)</PresentationFormat>
  <Paragraphs>97</Paragraphs>
  <Slides>12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 MT</vt:lpstr>
      <vt:lpstr>Wingdings</vt:lpstr>
      <vt:lpstr>Arial</vt:lpstr>
      <vt:lpstr>Aangepast ontwerp1</vt:lpstr>
      <vt:lpstr>PowerPoint-presentatie</vt:lpstr>
      <vt:lpstr>Afwikkeling eigen beheer </vt:lpstr>
      <vt:lpstr>Afwikkeling eigen beheer </vt:lpstr>
      <vt:lpstr>Afwikkeling eigen beheer</vt:lpstr>
      <vt:lpstr>Afwikkeling eigen beheer</vt:lpstr>
      <vt:lpstr>Afwikkeling eigen beheer</vt:lpstr>
      <vt:lpstr>Afwikkeling eigen beheer</vt:lpstr>
      <vt:lpstr>Afwikkeling eigen beheer</vt:lpstr>
      <vt:lpstr>Afwikkeling eigen beheer</vt:lpstr>
      <vt:lpstr>Afwikkeling eigen beheer</vt:lpstr>
      <vt:lpstr>Afwikkeling eigen beheer</vt:lpstr>
      <vt:lpstr>Afwikkeling eigen beheer  </vt:lpstr>
    </vt:vector>
  </TitlesOfParts>
  <Company>Fiscount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lommers</dc:creator>
  <cp:lastModifiedBy>sicco goede</cp:lastModifiedBy>
  <cp:revision>401</cp:revision>
  <cp:lastPrinted>2016-12-05T14:18:56Z</cp:lastPrinted>
  <dcterms:created xsi:type="dcterms:W3CDTF">2010-08-24T14:02:34Z</dcterms:created>
  <dcterms:modified xsi:type="dcterms:W3CDTF">2016-12-06T20:31:06Z</dcterms:modified>
</cp:coreProperties>
</file>